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358" r:id="rId2"/>
    <p:sldId id="528" r:id="rId3"/>
    <p:sldId id="529" r:id="rId4"/>
    <p:sldId id="530" r:id="rId5"/>
    <p:sldId id="540" r:id="rId6"/>
    <p:sldId id="537" r:id="rId7"/>
    <p:sldId id="539" r:id="rId8"/>
    <p:sldId id="538" r:id="rId9"/>
    <p:sldId id="531" r:id="rId10"/>
    <p:sldId id="536" r:id="rId11"/>
    <p:sldId id="535" r:id="rId12"/>
    <p:sldId id="534" r:id="rId13"/>
    <p:sldId id="533" r:id="rId14"/>
    <p:sldId id="532" r:id="rId15"/>
  </p:sldIdLst>
  <p:sldSz cx="9144000" cy="6858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8157" autoAdjust="0"/>
  </p:normalViewPr>
  <p:slideViewPr>
    <p:cSldViewPr>
      <p:cViewPr varScale="1">
        <p:scale>
          <a:sx n="104" d="100"/>
          <a:sy n="104" d="100"/>
        </p:scale>
        <p:origin x="-8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3B19D-4E8F-42A0-AB33-FEB8181F7423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0FC95-2D88-4EE0-AA95-E45B94157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709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r">
              <a:defRPr sz="1200"/>
            </a:lvl1pPr>
          </a:lstStyle>
          <a:p>
            <a:fld id="{1C3CA058-8266-4B67-9E83-C189F51DF4EB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4" tIns="44897" rIns="89794" bIns="4489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89794" tIns="44897" rIns="89794" bIns="448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r">
              <a:defRPr sz="1200"/>
            </a:lvl1pPr>
          </a:lstStyle>
          <a:p>
            <a:fld id="{C4641C45-C133-4A5F-B49F-F3C1028660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982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108B-DCE8-4C9F-9762-49F299024C1E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34B-F111-4639-91D7-284CDC09837B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91E7-3836-4341-90FD-7BE9CD2EAF21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A926-99EE-43D5-9679-2A2E808E33CB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/>
          </p:nvPr>
        </p:nvSpPr>
        <p:spPr>
          <a:xfrm>
            <a:off x="827088" y="1557338"/>
            <a:ext cx="2881312" cy="15843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79F4-0154-4976-9429-758022BF331F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024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E787-343D-4FC0-A708-7B2B0399708D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6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E2FD-2E11-4D01-8655-F05AEFEE7586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0053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557C-89F1-490E-96EC-FC9BA9D7211E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734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D2CB-6142-414A-88FE-611EA894B34E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49E2-F641-4C6F-92AD-182A596FF569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D250-8349-405E-8146-7745B5D03901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B5D4-EA6F-47A2-9D7C-77047A5E0ACA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13D-3480-4B62-8452-DB429B9CC5F8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006E-31A7-40E4-8788-A1C797A94EC3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E31E-6C40-4114-9396-503C1D6D4379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CC0-2FF2-47EA-899B-CEF226DADD7D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B5D4-EA6F-47A2-9D7C-77047A5E0ACA}" type="datetime1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53" r:id="rId12"/>
    <p:sldLayoutId id="2147483660" r:id="rId13"/>
    <p:sldLayoutId id="2147483661" r:id="rId14"/>
    <p:sldLayoutId id="2147483662" r:id="rId15"/>
    <p:sldLayoutId id="2147483663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 «Новые походы к обучению и проверке знаний руководителей</a:t>
            </a:r>
          </a:p>
          <a:p>
            <a:pPr algn="ctr">
              <a:buNone/>
            </a:pPr>
            <a:r>
              <a:rPr lang="ru-RU" b="1" dirty="0" smtClean="0"/>
              <a:t> и специалистов организаций по охране труда. </a:t>
            </a:r>
          </a:p>
          <a:p>
            <a:pPr algn="ctr">
              <a:buNone/>
            </a:pPr>
            <a:r>
              <a:rPr lang="ru-RU" b="1" dirty="0" smtClean="0"/>
              <a:t>Независимая оценка квалификации в сфере безопасности труда, </a:t>
            </a:r>
          </a:p>
          <a:p>
            <a:pPr algn="ctr">
              <a:buNone/>
            </a:pPr>
            <a:r>
              <a:rPr lang="ru-RU" b="1" dirty="0" smtClean="0"/>
              <a:t>социальной защиты и занятости населения.»</a:t>
            </a:r>
            <a:endParaRPr lang="ru-RU" dirty="0" smtClean="0"/>
          </a:p>
          <a:p>
            <a:pPr algn="ctr">
              <a:buNone/>
            </a:pP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700" b="1" dirty="0" err="1" smtClean="0">
                <a:latin typeface="Arial" pitchFamily="34" charset="0"/>
                <a:cs typeface="Arial" pitchFamily="34" charset="0"/>
              </a:rPr>
              <a:t>Летунова</a:t>
            </a:r>
            <a:r>
              <a:rPr lang="ru-RU" sz="57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altLang="ru-RU" sz="5700" b="1" dirty="0" smtClean="0">
                <a:latin typeface="Arial" pitchFamily="34" charset="0"/>
                <a:cs typeface="Arial" pitchFamily="34" charset="0"/>
              </a:rPr>
              <a:t>Любовь Александровна</a:t>
            </a:r>
          </a:p>
          <a:p>
            <a:pPr algn="ctr" fontAlgn="auto">
              <a:buNone/>
              <a:defRPr/>
            </a:pPr>
            <a:endParaRPr lang="ru-RU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r>
              <a:rPr lang="ru-RU" sz="3300" b="1" dirty="0" smtClean="0">
                <a:latin typeface="Arial" pitchFamily="34" charset="0"/>
                <a:cs typeface="Aharoni" pitchFamily="2" charset="-79"/>
              </a:rPr>
              <a:t>Заместитель </a:t>
            </a:r>
            <a:r>
              <a:rPr lang="ru-RU" sz="3300" b="1" dirty="0">
                <a:latin typeface="Arial" pitchFamily="34" charset="0"/>
                <a:cs typeface="Aharoni" pitchFamily="2" charset="-79"/>
              </a:rPr>
              <a:t>генерального </a:t>
            </a:r>
            <a:r>
              <a:rPr lang="ru-RU" sz="3300" b="1" dirty="0" smtClean="0">
                <a:latin typeface="Arial" pitchFamily="34" charset="0"/>
                <a:cs typeface="Aharoni" pitchFamily="2" charset="-79"/>
              </a:rPr>
              <a:t>директора- </a:t>
            </a:r>
          </a:p>
          <a:p>
            <a:pPr algn="ctr" fontAlgn="auto">
              <a:buNone/>
              <a:defRPr/>
            </a:pPr>
            <a:r>
              <a:rPr lang="ru-RU" sz="3300" b="1" dirty="0" smtClean="0">
                <a:latin typeface="Arial" pitchFamily="34" charset="0"/>
                <a:cs typeface="Aharoni" pitchFamily="2" charset="-79"/>
              </a:rPr>
              <a:t>Начальник учебно-методического центра </a:t>
            </a:r>
          </a:p>
          <a:p>
            <a:pPr algn="ctr" fontAlgn="auto">
              <a:buNone/>
              <a:defRPr/>
            </a:pPr>
            <a:r>
              <a:rPr lang="ru-RU" sz="3300" b="1" dirty="0" smtClean="0">
                <a:latin typeface="Arial" pitchFamily="34" charset="0"/>
                <a:cs typeface="Aharoni" pitchFamily="2" charset="-79"/>
              </a:rPr>
              <a:t>Ассоциации НП ОТ ПФО</a:t>
            </a: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1124744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протяжении последнего десятилетия в России  интенсивно происходит формирование национальной системы профессиональных квалификаций. В течение этого времени независимая оценка квалификаций специалистов носила рекомендательный характер для работодателей, но в ближайшее время она станет обязательной. </a:t>
            </a:r>
          </a:p>
          <a:p>
            <a:r>
              <a:rPr lang="ru-RU" b="1" dirty="0" smtClean="0"/>
              <a:t>В рамках независимой оценки квалификаций будут оцениваться знания, умения, навыки безопасных методов и приемов выполнения работы. </a:t>
            </a:r>
            <a:r>
              <a:rPr lang="ru-RU" dirty="0" smtClean="0"/>
              <a:t>Основными элементами национальной системы профессиональных квалификаций являются профессиональные стандарты, в которых отражены актуальные квалификационные требования.</a:t>
            </a:r>
          </a:p>
          <a:p>
            <a:r>
              <a:rPr lang="ru-RU" dirty="0" smtClean="0"/>
              <a:t>По этому в статью 195.1 ТК РФ введены понятия </a:t>
            </a:r>
            <a:r>
              <a:rPr lang="ru-RU" b="1" dirty="0" smtClean="0"/>
              <a:t>квалификация </a:t>
            </a:r>
            <a:r>
              <a:rPr lang="ru-RU" dirty="0" smtClean="0"/>
              <a:t>работника, </a:t>
            </a:r>
            <a:r>
              <a:rPr lang="ru-RU" b="1" dirty="0" smtClean="0"/>
              <a:t>профессионального стандарта </a:t>
            </a:r>
            <a:r>
              <a:rPr lang="ru-RU" dirty="0" smtClean="0"/>
              <a:t>(введена ФЗ от 03.12.2012 г. №236-ФЗ)</a:t>
            </a:r>
          </a:p>
          <a:p>
            <a:r>
              <a:rPr lang="ru-RU" b="1" dirty="0" smtClean="0"/>
              <a:t>Квалификация работника </a:t>
            </a:r>
            <a:r>
              <a:rPr lang="ru-RU" dirty="0" smtClean="0"/>
              <a:t>– это уровень знаний, умений,  профессиональных навыков и опыта работы работника (ч.2 ст. 195.1 ТК РФ)</a:t>
            </a:r>
          </a:p>
          <a:p>
            <a:r>
              <a:rPr lang="ru-RU" b="1" dirty="0" smtClean="0"/>
              <a:t>Исходя из Федерального закона от 29.12.2012 г. №  273-ФЗ «Об образовании в Российской Федерации»:</a:t>
            </a:r>
            <a:endParaRPr lang="ru-RU" dirty="0" smtClean="0"/>
          </a:p>
          <a:p>
            <a:r>
              <a:rPr lang="ru-RU" dirty="0" smtClean="0"/>
              <a:t>П.5 ст.2 </a:t>
            </a:r>
            <a:r>
              <a:rPr lang="ru-RU" b="1" dirty="0" smtClean="0"/>
              <a:t>Квалификация -</a:t>
            </a:r>
            <a:r>
              <a:rPr lang="ru-RU" dirty="0" smtClean="0"/>
              <a:t>  уровень знаний, умений, навыков и компетенций, характеризующий подготовленность к выполнению определенного вида профессиональной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141277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Статья 222. Служба охраны труда у работодателя.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- ….Работники службы охраны труда или специалист по охране труда должны иметь </a:t>
            </a:r>
            <a:r>
              <a:rPr lang="ru-RU" b="1" dirty="0" smtClean="0"/>
              <a:t>соответствующую квалификацию</a:t>
            </a:r>
            <a:r>
              <a:rPr lang="ru-RU" dirty="0" smtClean="0"/>
              <a:t> в области охраны труда.</a:t>
            </a:r>
          </a:p>
          <a:p>
            <a:r>
              <a:rPr lang="ru-RU" dirty="0" smtClean="0"/>
              <a:t>- Соответствие квалификации работников службы охраны труда или специалиста по охране труда требованиям соответствующего </a:t>
            </a:r>
            <a:r>
              <a:rPr lang="ru-RU" b="1" dirty="0" smtClean="0"/>
              <a:t>профессионального стандарта</a:t>
            </a:r>
            <a:r>
              <a:rPr lang="ru-RU" dirty="0" smtClean="0"/>
              <a:t> должна подтверждаться в порядке, установленном законодательством РФ о </a:t>
            </a:r>
            <a:r>
              <a:rPr lang="ru-RU" b="1" dirty="0" smtClean="0"/>
              <a:t>независимой оценке квалификации.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1412776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проведения работы по оценке квалификаций в Российской Федерации созданы </a:t>
            </a:r>
            <a:r>
              <a:rPr lang="ru-RU" b="1" dirty="0" smtClean="0"/>
              <a:t>34 Совета по </a:t>
            </a:r>
            <a:r>
              <a:rPr lang="ru-RU" b="1" dirty="0" err="1" smtClean="0"/>
              <a:t>профквалификациям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сфере охраны труда Решением Национального Совета создан Совет по профессиональным квалификациям в сфере безопасности труда, социальной защиты и занятости населения. Этими полномочиями Совета наделен «Всероссийский научно-исследовательский институт труда».</a:t>
            </a:r>
          </a:p>
          <a:p>
            <a:endParaRPr lang="ru-RU" dirty="0" smtClean="0"/>
          </a:p>
          <a:p>
            <a:r>
              <a:rPr lang="ru-RU" dirty="0" smtClean="0"/>
              <a:t>В Нижегородской области при нашей организации создан экзаменационный центр, где можно будет сдать экзамен на соответствие </a:t>
            </a:r>
            <a:r>
              <a:rPr lang="ru-RU" dirty="0" err="1" smtClean="0"/>
              <a:t>профстандарту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141277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Благодарность за сотрудничество  администрации </a:t>
            </a:r>
            <a:r>
              <a:rPr lang="ru-RU" dirty="0" err="1" smtClean="0"/>
              <a:t>Арзамасского</a:t>
            </a:r>
            <a:r>
              <a:rPr lang="ru-RU" dirty="0" smtClean="0"/>
              <a:t> муниципального </a:t>
            </a:r>
            <a:r>
              <a:rPr lang="ru-RU" dirty="0" smtClean="0"/>
              <a:t>района и  организациям </a:t>
            </a:r>
            <a:r>
              <a:rPr lang="ru-RU" dirty="0" smtClean="0"/>
              <a:t>и </a:t>
            </a:r>
            <a:r>
              <a:rPr lang="ru-RU" dirty="0" smtClean="0"/>
              <a:t>предприятиям  </a:t>
            </a:r>
            <a:r>
              <a:rPr lang="ru-RU" dirty="0" err="1" smtClean="0"/>
              <a:t>Арзамасского</a:t>
            </a:r>
            <a:r>
              <a:rPr lang="ru-RU" dirty="0" smtClean="0"/>
              <a:t> муниципального </a:t>
            </a:r>
            <a:r>
              <a:rPr lang="ru-RU" dirty="0" smtClean="0"/>
              <a:t>района.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306896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34076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Учитывая новые задачи в охране труда при обучении руководителей и специалистов мы ставим целью:</a:t>
            </a:r>
          </a:p>
          <a:p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Изменение сознания работников в части ответственности за управление личной безопасностью и безопасностью коллег.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Получение работниками знаний об опасных и вредных производственных факторах и возможных последствиях от их воздействия.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Формирование у работников умений выявлять, систематизировать и предотвращать риски и опасности.</a:t>
            </a:r>
          </a:p>
          <a:p>
            <a:endParaRPr lang="ru-RU" dirty="0"/>
          </a:p>
        </p:txBody>
      </p:sp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112474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Все это  влечет за собой:</a:t>
            </a:r>
          </a:p>
          <a:p>
            <a:endParaRPr lang="ru-RU" dirty="0" smtClean="0"/>
          </a:p>
        </p:txBody>
      </p:sp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1988840"/>
            <a:ext cx="2376264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Низкое качество обучения по охране труда  (формальный подход к обучению)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3789040"/>
            <a:ext cx="2376264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Недостаточный уровень знаний работников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1988840"/>
            <a:ext cx="2376264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Отсутствие дифференцированного подхода к обучению с учетом степени подготовки работника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3789040"/>
            <a:ext cx="2376264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Отсутствие ответственности обучающей организации за качество обучения и произошедший несчастный случай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141277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Исходя из новых задач в охране труда в настоящее время </a:t>
            </a:r>
            <a:r>
              <a:rPr lang="ru-RU" b="1" dirty="0" smtClean="0"/>
              <a:t>Минтрудом России подготовлен проект приказа </a:t>
            </a:r>
            <a:r>
              <a:rPr lang="ru-RU" dirty="0" smtClean="0"/>
              <a:t>«Об утверждении Порядка обучения по охране труда и проверки знаний требований охраны труда работников организаций» </a:t>
            </a:r>
            <a:r>
              <a:rPr lang="ru-RU" b="1" dirty="0" smtClean="0"/>
              <a:t>взамен действующего</a:t>
            </a:r>
            <a:r>
              <a:rPr lang="ru-RU" dirty="0" smtClean="0"/>
              <a:t> Порядка обучения по охране труда и проверки знаний требований охраны труда работников организаций, утвержденного постановлением Минтруда России и Минобразования России от 13.01.2003 г. № 1/29.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1412776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Проект нового Порядка является подзаконным ведомственным правовым актом к статье 225 Трудового кодекса РФ без привязки к Федеральному закону от 29.12.2012 . № 273-ФЗ «Об образовании  в Российской Федерации»;</a:t>
            </a:r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b="1" dirty="0" smtClean="0"/>
              <a:t>основная концепция проекта приказа заключается в том, что обучение по охране труда не является дополнительным профессиональным образованием (ДПО) и не является подготовкой работников.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- принципиально новый формат обучения руководителей и специалистов по охране труда с разбивкой на отдельные модули, содержащие разделы с рекомендованными темами, для включения их обучающими организациями в свои программы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1412776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проекте нового Порядка обучения по охране труда предполагается: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удостоверения руководителям и специалистам организаций выдавать сроком на 5 лет;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при переходе работника с одного места работы на другое удостоверение по охране труда остается действительным;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форма удостоверения устанавливается обучающей организацией самостоятельно (Порядком обучения регламентированы только необходимые сведения, которые указываются в удостоверении);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1196752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  Новые подходы к обучению.</a:t>
            </a:r>
          </a:p>
          <a:p>
            <a:pPr algn="ctr"/>
            <a:r>
              <a:rPr lang="ru-RU" b="1" dirty="0" smtClean="0"/>
              <a:t>1. Виды обучения:</a:t>
            </a:r>
            <a:endParaRPr lang="ru-RU" dirty="0" smtClean="0"/>
          </a:p>
          <a:p>
            <a:r>
              <a:rPr lang="ru-RU" dirty="0" smtClean="0"/>
              <a:t>-  Специальное обучение для некоторых категорий  в аккредитованных организациях или у работодателя (1 раз в 5 лет);</a:t>
            </a:r>
          </a:p>
          <a:p>
            <a:r>
              <a:rPr lang="ru-RU" dirty="0" smtClean="0"/>
              <a:t>- Обучение безопасным методам работы у работодателя;</a:t>
            </a:r>
          </a:p>
          <a:p>
            <a:r>
              <a:rPr lang="ru-RU" dirty="0" smtClean="0"/>
              <a:t>- Инструктажи у работодателя;</a:t>
            </a:r>
          </a:p>
          <a:p>
            <a:r>
              <a:rPr lang="ru-RU" dirty="0" smtClean="0"/>
              <a:t>- Стажировки у работодателя;</a:t>
            </a:r>
          </a:p>
          <a:p>
            <a:r>
              <a:rPr lang="ru-RU" dirty="0" smtClean="0"/>
              <a:t>- Обучение оказанию первой помощи для отдельных категорий.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/>
              <a:t> 2. Принципы обучения и проверки знаний</a:t>
            </a:r>
            <a:endParaRPr lang="ru-RU" dirty="0" smtClean="0"/>
          </a:p>
          <a:p>
            <a:r>
              <a:rPr lang="ru-RU" dirty="0" smtClean="0"/>
              <a:t>- Приоритет – предупреждение несчастных случаев и профзаболеваний;</a:t>
            </a:r>
          </a:p>
          <a:p>
            <a:r>
              <a:rPr lang="ru-RU" dirty="0" smtClean="0"/>
              <a:t>- Независимость обучения и проверки знаний;</a:t>
            </a:r>
          </a:p>
          <a:p>
            <a:r>
              <a:rPr lang="ru-RU" dirty="0" smtClean="0"/>
              <a:t>- Многоуровневый подход – разный объем программ;</a:t>
            </a:r>
          </a:p>
          <a:p>
            <a:r>
              <a:rPr lang="ru-RU" dirty="0" smtClean="0"/>
              <a:t>- Вариативность (обучение или оценка квалификаций).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b="1" dirty="0" smtClean="0"/>
              <a:t>3. Контроль</a:t>
            </a:r>
            <a:endParaRPr lang="ru-RU" dirty="0" smtClean="0"/>
          </a:p>
          <a:p>
            <a:r>
              <a:rPr lang="ru-RU" dirty="0" smtClean="0"/>
              <a:t>Централизованная информационная система проверки знаний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733256"/>
            <a:ext cx="9147175" cy="112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59632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322940"/>
            <a:ext cx="792088" cy="6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980728"/>
            <a:ext cx="81369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Минтруд России также планирует осенью этого года внести изменения в Трудовой кодекс РФ в </a:t>
            </a:r>
          </a:p>
          <a:p>
            <a:pPr algn="ctr"/>
            <a:r>
              <a:rPr lang="ru-RU" sz="1400" b="1" dirty="0" smtClean="0"/>
              <a:t>Х раздел «Охрана труда»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611560" y="79077"/>
            <a:ext cx="81335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Минтруд России также планирует осенью этого года внести изменения в Трудовой кодекс РФ в Х раздел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Охрана труда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700808"/>
            <a:ext cx="8352928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627784" y="1631993"/>
            <a:ext cx="7380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 раздел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Охрана труда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(новая структура и редакция)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7544" y="1988840"/>
            <a:ext cx="84249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Статья 218. Обучение по охране труда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2420888"/>
            <a:ext cx="84249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3140968"/>
            <a:ext cx="1656184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67544" y="2425824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по охране труда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 получения работниками и работодателями на всем протяжении трудовой деятельности теоретических знаний и практических навыков в области охраны труда в объеме, необходимом и достаточном для формирования и поддержания компетенций по сохранению их жизни и здоровья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67544" y="3411434"/>
            <a:ext cx="17281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по охране труда работников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получение знаний, умении и навыков в ходе проведения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555776" y="3356992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555776" y="3645024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555776" y="3861048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555776" y="4221088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55776" y="4437112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51920" y="3212976"/>
            <a:ext cx="43204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инструктажей  по охране труда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стажировке на рабочем месте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обучения по охране труда в организациях, осуществляющих образовательную деятельность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обучения по охране труда у работодателя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обучения оказанию первой помощи пострадавшим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581128"/>
            <a:ext cx="842493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Порядок обучения по охране труда и проверки знания требований охраны труда утверждается Минтрудом России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1403648" y="5013176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020272" y="5013176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211960" y="5013176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99592" y="5373216"/>
            <a:ext cx="1584176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Продолжительность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16216" y="5301208"/>
            <a:ext cx="158417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Дистанционные формы обучения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07904" y="5373216"/>
            <a:ext cx="1584176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Периодичность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 fontAlgn="auto">
              <a:buNone/>
              <a:defRPr/>
            </a:pPr>
            <a:endParaRPr lang="ru-RU" sz="3300" b="1" dirty="0" smtClean="0">
              <a:latin typeface="Arial" pitchFamily="34" charset="0"/>
              <a:cs typeface="Aharoni" pitchFamily="2" charset="-79"/>
            </a:endParaRP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Picture 11" descr="D:\ЦОТ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517232"/>
            <a:ext cx="9147175" cy="1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755576" y="9807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624" y="33265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Ассоциация Некоммерческое Партнерство</a:t>
            </a:r>
            <a:br>
              <a:rPr lang="ru-RU" sz="16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Cambria" pitchFamily="18" charset="0"/>
              </a:rPr>
              <a:t>«Охрана Труда Приволжского Федерального Округа»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63327" cy="7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560" y="1052736"/>
            <a:ext cx="828092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Статья 224.1 Услуги в области охраны труда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560" y="1772816"/>
            <a:ext cx="2232248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Выполнение функций службы охраны труда (специалиста по охране труда) у работодателя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3212976"/>
            <a:ext cx="223224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Могут оказываться индивидуальными предпринимателями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91880" y="1772816"/>
            <a:ext cx="2232248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Обучение по охране труда в образовательных организациях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72200" y="1772816"/>
            <a:ext cx="2232248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Проведение специальной оценки по условиям труда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91880" y="3212976"/>
            <a:ext cx="3278832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Оказываются юридическими лицами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4221088"/>
            <a:ext cx="4320480" cy="678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Подлежат обязательной аккредитации, в порядке устанавливаемом Правительством РФ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652120" y="3861048"/>
            <a:ext cx="2664296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Исключение- организации, проводящие СОУТ, порядок аккредитации которых устанавливается законодательством о СОУТ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67744" y="5157192"/>
            <a:ext cx="396044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Аккредитация, формирование и ведение реестра осуществляются Минтрудом России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899592" y="2996952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716016" y="2996952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6300192" y="5085184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419872" y="4941168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555776" y="29969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555776" y="3068960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732240" y="29969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115616" y="39330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148064" y="37170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115616" y="4077072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131840" y="4077072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932040" y="4581128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986</Words>
  <Application>Microsoft Office PowerPoint</Application>
  <PresentationFormat>Экран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ПЕРВООЧЕРЕДНЫХ МЕРОПРИЯТИЙ ПО ОБЕСПЕЧЕНИЮ УСТОЙЧИВОГО РАЗВИТИЯ ЭКОНОМИКИ И СОЦИАЛЬНОЙ СТАБИЛЬНОСТИ  В 2015 ГОДУ  Директор Департамента комплексного анализа и прогнозирования Минтруда России Колбанов В.Ф.   26 июня 2015 Москва</dc:title>
  <dc:creator>Сергеев Петр Сергеевич</dc:creator>
  <cp:lastModifiedBy>Yuriy</cp:lastModifiedBy>
  <cp:revision>253</cp:revision>
  <cp:lastPrinted>2015-07-29T13:44:30Z</cp:lastPrinted>
  <dcterms:created xsi:type="dcterms:W3CDTF">2015-07-29T11:03:44Z</dcterms:created>
  <dcterms:modified xsi:type="dcterms:W3CDTF">2019-04-23T03:54:27Z</dcterms:modified>
</cp:coreProperties>
</file>